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Source Code Pro"/>
      <p:regular r:id="rId49"/>
      <p:bold r:id="rId50"/>
    </p:embeddedFont>
    <p:embeddedFont>
      <p:font typeface="Oswald"/>
      <p:regular r:id="rId51"/>
      <p:bold r:id="rId52"/>
    </p:embeddedFont>
    <p:embeddedFont>
      <p:font typeface="Source Sans Pro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4E479C8-C7D1-420B-BDE7-B091DC48AA2D}">
  <a:tblStyle styleId="{04E479C8-C7D1-420B-BDE7-B091DC48AA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regular.fntdata"/><Relationship Id="rId50" Type="http://schemas.openxmlformats.org/officeDocument/2006/relationships/font" Target="fonts/SourceCodePro-bold.fntdata"/><Relationship Id="rId53" Type="http://schemas.openxmlformats.org/officeDocument/2006/relationships/font" Target="fonts/SourceSansPro-regular.fntdata"/><Relationship Id="rId52" Type="http://schemas.openxmlformats.org/officeDocument/2006/relationships/font" Target="fonts/Oswald-bold.fntdata"/><Relationship Id="rId11" Type="http://schemas.openxmlformats.org/officeDocument/2006/relationships/slide" Target="slides/slide6.xml"/><Relationship Id="rId55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54" Type="http://schemas.openxmlformats.org/officeDocument/2006/relationships/font" Target="fonts/SourceSansPro-bold.fntdata"/><Relationship Id="rId13" Type="http://schemas.openxmlformats.org/officeDocument/2006/relationships/slide" Target="slides/slide8.xml"/><Relationship Id="rId57" Type="http://schemas.openxmlformats.org/officeDocument/2006/relationships/font" Target="fonts/OpenSans-regular.fntdata"/><Relationship Id="rId12" Type="http://schemas.openxmlformats.org/officeDocument/2006/relationships/slide" Target="slides/slide7.xml"/><Relationship Id="rId56" Type="http://schemas.openxmlformats.org/officeDocument/2006/relationships/font" Target="fonts/SourceSansPro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italic.fntdata"/><Relationship Id="rId14" Type="http://schemas.openxmlformats.org/officeDocument/2006/relationships/slide" Target="slides/slide9.xml"/><Relationship Id="rId58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1EB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16" name="Shape 16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cxnSp>
        <p:nvCxnSpPr>
          <p:cNvPr id="71" name="Shape 7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75" name="Shape 75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79" name="Shape 79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i="1" sz="3000">
                <a:latin typeface="Open Sans"/>
                <a:ea typeface="Open Sans"/>
                <a:cs typeface="Open Sans"/>
                <a:sym typeface="Open Sans"/>
              </a:defRPr>
            </a:lvl1pPr>
            <a:lvl2pPr indent="-419100" lvl="1" marL="914400" rtl="0" algn="ctr">
              <a:spcBef>
                <a:spcPts val="1600"/>
              </a:spcBef>
              <a:spcAft>
                <a:spcPts val="0"/>
              </a:spcAft>
              <a:buSzPts val="3000"/>
              <a:buFont typeface="Open Sans"/>
              <a:buChar char="○"/>
              <a:defRPr i="1" sz="3000">
                <a:latin typeface="Open Sans"/>
                <a:ea typeface="Open Sans"/>
                <a:cs typeface="Open Sans"/>
                <a:sym typeface="Open Sans"/>
              </a:defRPr>
            </a:lvl2pPr>
            <a:lvl3pPr indent="-419100" lvl="2" marL="1371600" rtl="0" algn="ctr">
              <a:spcBef>
                <a:spcPts val="1600"/>
              </a:spcBef>
              <a:spcAft>
                <a:spcPts val="0"/>
              </a:spcAft>
              <a:buSzPts val="3000"/>
              <a:buFont typeface="Open Sans"/>
              <a:buChar char="■"/>
              <a:defRPr i="1" sz="3000">
                <a:latin typeface="Open Sans"/>
                <a:ea typeface="Open Sans"/>
                <a:cs typeface="Open Sans"/>
                <a:sym typeface="Open Sans"/>
              </a:defRPr>
            </a:lvl3pPr>
            <a:lvl4pPr indent="-419100" lvl="3" marL="1828800" rtl="0" algn="ctr">
              <a:spcBef>
                <a:spcPts val="1600"/>
              </a:spcBef>
              <a:spcAft>
                <a:spcPts val="0"/>
              </a:spcAft>
              <a:buSzPts val="3000"/>
              <a:buFont typeface="Open Sans"/>
              <a:buChar char="●"/>
              <a:defRPr i="1" sz="30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rtl="0" algn="ctr">
              <a:spcBef>
                <a:spcPts val="1600"/>
              </a:spcBef>
              <a:spcAft>
                <a:spcPts val="0"/>
              </a:spcAft>
              <a:buSzPts val="3000"/>
              <a:buFont typeface="Open Sans"/>
              <a:buChar char="○"/>
              <a:defRPr i="1"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rtl="0" algn="ctr">
              <a:spcBef>
                <a:spcPts val="1600"/>
              </a:spcBef>
              <a:spcAft>
                <a:spcPts val="0"/>
              </a:spcAft>
              <a:buSzPts val="3000"/>
              <a:buFont typeface="Open Sans"/>
              <a:buChar char="■"/>
              <a:defRPr i="1"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rtl="0" algn="ctr">
              <a:spcBef>
                <a:spcPts val="1600"/>
              </a:spcBef>
              <a:spcAft>
                <a:spcPts val="0"/>
              </a:spcAft>
              <a:buSzPts val="3000"/>
              <a:buFont typeface="Open Sans"/>
              <a:buChar char="●"/>
              <a:defRPr i="1"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rtl="0" algn="ctr">
              <a:spcBef>
                <a:spcPts val="1600"/>
              </a:spcBef>
              <a:spcAft>
                <a:spcPts val="0"/>
              </a:spcAft>
              <a:buSzPts val="3000"/>
              <a:buFont typeface="Open Sans"/>
              <a:buChar char="○"/>
              <a:defRPr i="1"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rtl="0" algn="ctr">
              <a:spcBef>
                <a:spcPts val="1600"/>
              </a:spcBef>
              <a:spcAft>
                <a:spcPts val="1600"/>
              </a:spcAft>
              <a:buSzPts val="3000"/>
              <a:buFont typeface="Open Sans"/>
              <a:buChar char="■"/>
              <a:defRPr i="1"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" name="Shape 82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  <a:endParaRPr sz="9600">
              <a:solidFill>
                <a:srgbClr val="00CEF6"/>
              </a:solidFill>
            </a:endParaRPr>
          </a:p>
        </p:txBody>
      </p:sp>
      <p:sp>
        <p:nvSpPr>
          <p:cNvPr id="83" name="Shape 83"/>
          <p:cNvSpPr/>
          <p:nvPr/>
        </p:nvSpPr>
        <p:spPr>
          <a:xfrm>
            <a:off x="-28575" y="4446775"/>
            <a:ext cx="9191625" cy="712478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84" name="Shape 84"/>
          <p:cNvSpPr/>
          <p:nvPr/>
        </p:nvSpPr>
        <p:spPr>
          <a:xfrm>
            <a:off x="-28575" y="4578111"/>
            <a:ext cx="9191625" cy="584439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85" name="Shape 8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89" name="Shape 89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" name="Shape 90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" name="Shape 91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92" name="Shape 92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93" name="Shape 9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Shape 11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1EB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22" name="Shape 22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29" name="Shape 29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hape 31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Shape 36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37" name="Shape 37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Shape 41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42" name="Shape 42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lg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49" name="Shape 49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Shape 5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lg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FD96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258200" y="327900"/>
            <a:ext cx="6627600" cy="448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400"/>
              <a:buNone/>
              <a:defRPr sz="54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rgbClr val="1EBDF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8" name="Shape 5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63" name="Shape 63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7812325" y="4420525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4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4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22184695_1512435842171810_1708727627_n.png" id="68" name="Shape 68"/>
          <p:cNvPicPr preferRelativeResize="0"/>
          <p:nvPr/>
        </p:nvPicPr>
        <p:blipFill rotWithShape="1">
          <a:blip r:embed="rId2">
            <a:alphaModFix/>
          </a:blip>
          <a:srcRect b="4333" l="0" r="0" t="0"/>
          <a:stretch/>
        </p:blipFill>
        <p:spPr>
          <a:xfrm>
            <a:off x="7136225" y="4420525"/>
            <a:ext cx="676106" cy="6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2.jp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oo.gl/forms/Gp0L8JjVobeAnsSQ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oo.gl/forms/MJ3fAutWm7fe7aMT2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hyperlink" Target="https://www.facebook.com/groups/uclaacmai/" TargetMode="External"/><Relationship Id="rId5" Type="http://schemas.openxmlformats.org/officeDocument/2006/relationships/hyperlink" Target="https://www.facebook.com/groups/uclaacmai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5.jpg"/><Relationship Id="rId5" Type="http://schemas.openxmlformats.org/officeDocument/2006/relationships/image" Target="../media/image4.jpg"/><Relationship Id="rId6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311700" y="1185525"/>
            <a:ext cx="8520600" cy="18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Machine Learning</a:t>
            </a:r>
            <a:endParaRPr/>
          </a:p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411175" y="31303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Track: Workshop #1</a:t>
            </a:r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46325" y="4658850"/>
            <a:ext cx="446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Member Portal </a:t>
            </a:r>
            <a:r>
              <a:rPr b="1" lang="en"/>
              <a:t>Attendance Code: aibegin</a:t>
            </a:r>
            <a:endParaRPr b="1"/>
          </a:p>
        </p:txBody>
      </p:sp>
      <p:sp>
        <p:nvSpPr>
          <p:cNvPr id="130" name="Shape 130"/>
          <p:cNvSpPr txBox="1"/>
          <p:nvPr/>
        </p:nvSpPr>
        <p:spPr>
          <a:xfrm>
            <a:off x="46325" y="4438875"/>
            <a:ext cx="406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Slides Link: </a:t>
            </a:r>
            <a:r>
              <a:rPr b="1" lang="en">
                <a:highlight>
                  <a:srgbClr val="FFFFFF"/>
                </a:highlight>
              </a:rPr>
              <a:t>https://tinyurl.com/aibeginner1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Get It. Learning Machine Learning is Tough.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 to Learning ML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3926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is exciting right now, but the path to learning about it isn’t straightforward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an be easy to get caught up in all the technical terms and complex math </a:t>
            </a:r>
            <a:r>
              <a:rPr lang="en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understand high level idea without getting lost in the details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392625"/>
            <a:ext cx="85206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Beginner Track series will help you all: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Understand technology that is changing our lives today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Have interesting discussions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Have fun throughout the whole process.    </a:t>
            </a:r>
            <a:endParaRPr sz="1800"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2288425"/>
            <a:ext cx="8520600" cy="15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the end of this workshop series, you will have: 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solid foundation in conceptual machine learning knowledge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Seen and implemented ML algorithms in code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Feel comfortable learning more advanced concepts in the future 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</a:t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468825"/>
            <a:ext cx="8520600" cy="1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don’t want this to be just another workshop you attend once a quarter.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don’t want this to be us lecturing at you for 90 minutes.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don’t want this to feel like class.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3067625"/>
            <a:ext cx="8520600" cy="1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you to enjoy the process of learning.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you to feel comfortable asking questions and talking with others.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you to </a:t>
            </a:r>
            <a:r>
              <a:rPr b="1" lang="en"/>
              <a:t>have fun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So Cool About It Anyway?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6503825" y="1318463"/>
            <a:ext cx="23178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Instagram Focus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-192300" y="1394675"/>
            <a:ext cx="32829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Netflix Recommendations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3575913" y="1394675"/>
            <a:ext cx="21768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Google Translate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Image result for netflix recommendation" id="222" name="Shape 222"/>
          <p:cNvPicPr preferRelativeResize="0"/>
          <p:nvPr/>
        </p:nvPicPr>
        <p:blipFill rotWithShape="1">
          <a:blip r:embed="rId3">
            <a:alphaModFix/>
          </a:blip>
          <a:srcRect b="0" l="0" r="11527" t="0"/>
          <a:stretch/>
        </p:blipFill>
        <p:spPr>
          <a:xfrm>
            <a:off x="175750" y="1809675"/>
            <a:ext cx="2625874" cy="1977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translate" id="223" name="Shape 223"/>
          <p:cNvPicPr preferRelativeResize="0"/>
          <p:nvPr/>
        </p:nvPicPr>
        <p:blipFill rotWithShape="1">
          <a:blip r:embed="rId4">
            <a:alphaModFix/>
          </a:blip>
          <a:srcRect b="9624" l="0" r="0" t="0"/>
          <a:stretch/>
        </p:blipFill>
        <p:spPr>
          <a:xfrm>
            <a:off x="3337650" y="1809675"/>
            <a:ext cx="2625874" cy="197734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>
            <p:ph type="title"/>
          </p:nvPr>
        </p:nvSpPr>
        <p:spPr>
          <a:xfrm>
            <a:off x="300925" y="351475"/>
            <a:ext cx="79203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Machine Learning is Everywhere</a:t>
            </a:r>
            <a:endParaRPr sz="3600">
              <a:solidFill>
                <a:srgbClr val="1EBDF4"/>
              </a:solidFill>
            </a:endParaRP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 b="0" l="10053" r="6931" t="0"/>
          <a:stretch/>
        </p:blipFill>
        <p:spPr>
          <a:xfrm>
            <a:off x="6174001" y="1763025"/>
            <a:ext cx="2839901" cy="19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00925" y="351475"/>
            <a:ext cx="79203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Machine Learning can be used for ...</a:t>
            </a: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2741850" y="1067275"/>
            <a:ext cx="3660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venir"/>
                <a:ea typeface="Avenir"/>
                <a:cs typeface="Avenir"/>
                <a:sym typeface="Avenir"/>
              </a:rPr>
              <a:t>Computer Vision</a:t>
            </a:r>
            <a:endParaRPr b="1"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Detection.png" id="232" name="Shape 232"/>
          <p:cNvPicPr preferRelativeResize="0"/>
          <p:nvPr/>
        </p:nvPicPr>
        <p:blipFill rotWithShape="1">
          <a:blip r:embed="rId3">
            <a:alphaModFix/>
          </a:blip>
          <a:srcRect b="0" l="0" r="49520" t="0"/>
          <a:stretch/>
        </p:blipFill>
        <p:spPr>
          <a:xfrm>
            <a:off x="251675" y="1876838"/>
            <a:ext cx="2480000" cy="191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tection.png" id="233" name="Shape 233"/>
          <p:cNvPicPr preferRelativeResize="0"/>
          <p:nvPr/>
        </p:nvPicPr>
        <p:blipFill rotWithShape="1">
          <a:blip r:embed="rId3">
            <a:alphaModFix/>
          </a:blip>
          <a:srcRect b="0" l="50295" r="0" t="0"/>
          <a:stretch/>
        </p:blipFill>
        <p:spPr>
          <a:xfrm>
            <a:off x="3053075" y="1639750"/>
            <a:ext cx="3045062" cy="239389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843000" y="3667100"/>
            <a:ext cx="74580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Convolutional neural networks attain the best performance on computer vision tasks.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snapchats-new-selfie-filters-are-super-trippy.jpg"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6985" y="1872500"/>
            <a:ext cx="2549338" cy="19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2430925" y="1084300"/>
            <a:ext cx="3660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venir"/>
                <a:ea typeface="Avenir"/>
                <a:cs typeface="Avenir"/>
                <a:sym typeface="Avenir"/>
              </a:rPr>
              <a:t>Healthcare</a:t>
            </a:r>
            <a:endParaRPr b="1"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eye_900x500.width-900.jpg"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25" y="1780475"/>
            <a:ext cx="4014524" cy="22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5776775" y="1933825"/>
            <a:ext cx="2895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Deep Learning techniques </a:t>
            </a: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outperform 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trained specialists in some medical recognition tasks.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3" name="Shape 243"/>
          <p:cNvSpPr txBox="1"/>
          <p:nvPr>
            <p:ph type="title"/>
          </p:nvPr>
        </p:nvSpPr>
        <p:spPr>
          <a:xfrm>
            <a:off x="300925" y="351475"/>
            <a:ext cx="79203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Machine Learning can be used for 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2430925" y="1105600"/>
            <a:ext cx="3660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venir"/>
                <a:ea typeface="Avenir"/>
                <a:cs typeface="Avenir"/>
                <a:sym typeface="Avenir"/>
              </a:rPr>
              <a:t>Games</a:t>
            </a:r>
            <a:endParaRPr b="1"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google-alphago-logo-540x334.png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875" y="802950"/>
            <a:ext cx="2078199" cy="128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phaGo-Lee-Sedol-first-move.jpg"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800" y="1803325"/>
            <a:ext cx="3554701" cy="23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75" y="1732200"/>
            <a:ext cx="4941077" cy="171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184875" y="3675475"/>
            <a:ext cx="5004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Reinforcement learning attains the best performance on complex games.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300925" y="351475"/>
            <a:ext cx="79203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Machine Learning can be used for ...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-put-siri-alexa-google-assistant-and-cortana-through-a-marathon-of-tests-to-see-whos-winning-the-virtual-assistant-race--heres-what-we-found.jpg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26" y="1913725"/>
            <a:ext cx="5164076" cy="258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-translate-logo.png"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125" y="1799020"/>
            <a:ext cx="3385900" cy="16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662975" y="3409025"/>
            <a:ext cx="2840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Recurrent Neural Networks attain the best performance on language translation tasks.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Shape 261"/>
          <p:cNvSpPr txBox="1"/>
          <p:nvPr>
            <p:ph type="title"/>
          </p:nvPr>
        </p:nvSpPr>
        <p:spPr>
          <a:xfrm>
            <a:off x="8780725" y="0"/>
            <a:ext cx="363300" cy="2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39</a:t>
            </a:r>
            <a:endParaRPr sz="1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300925" y="351475"/>
            <a:ext cx="79203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Machine Learning can be used for ...</a:t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1324800" y="1093100"/>
            <a:ext cx="6494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venir"/>
                <a:ea typeface="Avenir"/>
                <a:cs typeface="Avenir"/>
                <a:sym typeface="Avenir"/>
              </a:rPr>
              <a:t>Natural Language Processing</a:t>
            </a:r>
            <a:endParaRPr b="1" sz="3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Sign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2741850" y="1105863"/>
            <a:ext cx="3660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venir"/>
                <a:ea typeface="Avenir"/>
                <a:cs typeface="Avenir"/>
                <a:sym typeface="Avenir"/>
              </a:rPr>
              <a:t>Art</a:t>
            </a:r>
            <a:endParaRPr b="1"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184875" y="3904075"/>
            <a:ext cx="5004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Generative adversarial networks create synthetic images that appear realistic. 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00128000.jpg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138" y="1517613"/>
            <a:ext cx="2393313" cy="2393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sHa8ND6BPGn6r0GBcaSB2A.png"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825" y="1824550"/>
            <a:ext cx="3903174" cy="19515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type="title"/>
          </p:nvPr>
        </p:nvSpPr>
        <p:spPr>
          <a:xfrm>
            <a:off x="300925" y="351475"/>
            <a:ext cx="79203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Machine Learning can be used for ...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1095100" y="941750"/>
            <a:ext cx="7446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last 10 years have been about building a world that is mobile-first. In the next 10 years, we will shift to a world that is AI first.</a:t>
            </a:r>
            <a:endParaRPr i="1" sz="36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Sundar Pichai, CEO of Google</a:t>
            </a:r>
            <a:endParaRPr i="1" sz="36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9026" y="-1"/>
            <a:ext cx="1374976" cy="75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284725" y="1016250"/>
            <a:ext cx="832200" cy="43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your take?</a:t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your groups, c</a:t>
            </a:r>
            <a:r>
              <a:rPr lang="en"/>
              <a:t>ome up with a cool application of machine learning (it can be as ridiculous or realistic as you want)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use one of the categories we talked about for inspiration or come up with your own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ask a few groups to pitch their idea (for candy)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Is Machine </a:t>
            </a:r>
            <a:r>
              <a:rPr lang="en"/>
              <a:t>Learning</a:t>
            </a:r>
            <a:r>
              <a:rPr lang="en"/>
              <a:t> Exactly?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754500" y="708575"/>
            <a:ext cx="7434600" cy="35607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1434675" y="64475"/>
            <a:ext cx="50076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8324A"/>
                </a:solidFill>
                <a:latin typeface="Oswald"/>
                <a:ea typeface="Oswald"/>
                <a:cs typeface="Oswald"/>
                <a:sym typeface="Oswald"/>
              </a:rPr>
              <a:t>Computer Science: Some Popular Topics</a:t>
            </a:r>
            <a:endParaRPr b="1" sz="2000">
              <a:solidFill>
                <a:srgbClr val="28324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1400650" y="1297663"/>
            <a:ext cx="1663500" cy="9708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1577350" y="1461013"/>
            <a:ext cx="1486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Dev</a:t>
            </a:r>
            <a:endParaRPr b="1"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990475" y="852312"/>
            <a:ext cx="1584300" cy="9966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3174225" y="1028550"/>
            <a:ext cx="1216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 Dev</a:t>
            </a:r>
            <a:endParaRPr b="1"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3064150" y="1848900"/>
            <a:ext cx="4407300" cy="19236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3497475" y="2125375"/>
            <a:ext cx="570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</a:t>
            </a:r>
            <a:endParaRPr b="1"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3855325" y="2125375"/>
            <a:ext cx="3445500" cy="14376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4140925" y="2310475"/>
            <a:ext cx="1216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Machine Learning</a:t>
            </a:r>
            <a:endParaRPr b="1"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5263125" y="2472475"/>
            <a:ext cx="1831200" cy="7434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5570325" y="2310475"/>
            <a:ext cx="1216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Deep Learning</a:t>
            </a:r>
            <a:endParaRPr b="1"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Definitions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</a:pPr>
            <a:r>
              <a:rPr b="1" lang="en">
                <a:solidFill>
                  <a:srgbClr val="28324A"/>
                </a:solidFill>
                <a:latin typeface="Open Sans"/>
                <a:ea typeface="Open Sans"/>
                <a:cs typeface="Open Sans"/>
                <a:sym typeface="Open Sans"/>
              </a:rPr>
              <a:t>Artificial Intelligence</a:t>
            </a:r>
            <a:r>
              <a:rPr lang="en">
                <a:solidFill>
                  <a:srgbClr val="28324A"/>
                </a:solidFill>
                <a:latin typeface="Open Sans"/>
                <a:ea typeface="Open Sans"/>
                <a:cs typeface="Open Sans"/>
                <a:sym typeface="Open Sans"/>
              </a:rPr>
              <a:t> - The theory and development of computer systems able to perform tasks that normally require human intelligence, such as visual perception, decision-making, and translation between languages. </a:t>
            </a:r>
            <a:endParaRPr>
              <a:solidFill>
                <a:srgbClr val="28324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324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</a:pPr>
            <a:r>
              <a:rPr b="1" lang="en">
                <a:solidFill>
                  <a:srgbClr val="28324A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r>
              <a:rPr lang="en">
                <a:solidFill>
                  <a:srgbClr val="28324A"/>
                </a:solidFill>
                <a:latin typeface="Open Sans"/>
                <a:ea typeface="Open Sans"/>
                <a:cs typeface="Open Sans"/>
                <a:sym typeface="Open Sans"/>
              </a:rPr>
              <a:t> - A type of AI that provides computers with the ability to learn without being explicitly programmed.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Intuitive Example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315500"/>
            <a:ext cx="85206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Imagine that you wanted to create a program that could identify handwritten digits like these.</a:t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388" y="2059075"/>
            <a:ext cx="3629125" cy="27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Intuitive Example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00" y="1515134"/>
            <a:ext cx="3533600" cy="154829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4915425" y="1515125"/>
            <a:ext cx="35337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 could write a function to detect circles, another one to identify diagonal lines, and other functions to detect more features.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75" y="2922913"/>
            <a:ext cx="11620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75" y="3901613"/>
            <a:ext cx="2562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4957" y="3262444"/>
            <a:ext cx="2204664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914200" y="3028625"/>
            <a:ext cx="32304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This was the classical approach to creating intelligent systems.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Intuitive Example</a:t>
            </a:r>
            <a:endParaRPr b="1">
              <a:solidFill>
                <a:srgbClr val="1EBDF4"/>
              </a:solidFill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1348950" y="1824225"/>
            <a:ext cx="6446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Sounds pretty tedious and complicated, right?</a:t>
            </a:r>
            <a:endParaRPr sz="2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95850" y="2803725"/>
            <a:ext cx="8952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Instead let’s see if the computer can </a:t>
            </a:r>
            <a:r>
              <a:rPr b="1"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learn</a:t>
            </a: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how to identify digits.</a:t>
            </a:r>
            <a:endParaRPr sz="2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Intuitive Example</a:t>
            </a:r>
            <a:endParaRPr b="1">
              <a:solidFill>
                <a:srgbClr val="1EBDF4"/>
              </a:solidFill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4891325" y="1260950"/>
            <a:ext cx="3952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8324A"/>
                </a:solidFill>
                <a:latin typeface="Oswald"/>
                <a:ea typeface="Oswald"/>
                <a:cs typeface="Oswald"/>
                <a:sym typeface="Oswald"/>
              </a:rPr>
              <a:t>Then the computer </a:t>
            </a:r>
            <a:r>
              <a:rPr b="1" lang="en" sz="1800">
                <a:solidFill>
                  <a:srgbClr val="28324A"/>
                </a:solidFill>
                <a:latin typeface="Oswald"/>
                <a:ea typeface="Oswald"/>
                <a:cs typeface="Oswald"/>
                <a:sym typeface="Oswald"/>
              </a:rPr>
              <a:t>learns </a:t>
            </a:r>
            <a:r>
              <a:rPr lang="en" sz="1800">
                <a:solidFill>
                  <a:srgbClr val="28324A"/>
                </a:solidFill>
                <a:latin typeface="Oswald"/>
                <a:ea typeface="Oswald"/>
                <a:cs typeface="Oswald"/>
                <a:sym typeface="Oswald"/>
              </a:rPr>
              <a:t>a representation that maps inputs to outputs. </a:t>
            </a:r>
            <a:endParaRPr sz="1800">
              <a:solidFill>
                <a:srgbClr val="2832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953800" y="1287650"/>
            <a:ext cx="30000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324A"/>
                </a:solidFill>
                <a:latin typeface="Oswald"/>
                <a:ea typeface="Oswald"/>
                <a:cs typeface="Oswald"/>
                <a:sym typeface="Oswald"/>
              </a:rPr>
              <a:t>Show </a:t>
            </a:r>
            <a:r>
              <a:rPr lang="en" sz="1800">
                <a:solidFill>
                  <a:srgbClr val="28324A"/>
                </a:solidFill>
                <a:latin typeface="Oswald"/>
                <a:ea typeface="Oswald"/>
                <a:cs typeface="Oswald"/>
                <a:sym typeface="Oswald"/>
              </a:rPr>
              <a:t>the computer a lot of expected inputs and outputs. </a:t>
            </a:r>
            <a:endParaRPr sz="1800">
              <a:solidFill>
                <a:srgbClr val="2832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20159" t="0"/>
          <a:stretch/>
        </p:blipFill>
        <p:spPr>
          <a:xfrm>
            <a:off x="1063950" y="2119973"/>
            <a:ext cx="2690450" cy="154750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218850" y="2565125"/>
            <a:ext cx="13218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</a:t>
            </a: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150950" y="3915225"/>
            <a:ext cx="13218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Outputs:</a:t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937225" y="3820300"/>
            <a:ext cx="1570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0 0 0 .  .  .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1 1 1 .  .  .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2 2 2 .  .  .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.  .  .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.  .  .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.  .  .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endParaRPr sz="1200"/>
          </a:p>
        </p:txBody>
      </p:sp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400" y="2131274"/>
            <a:ext cx="3115300" cy="19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5000725" y="2913975"/>
            <a:ext cx="556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1" name="Shape 351"/>
          <p:cNvCxnSpPr>
            <a:stCxn id="350" idx="3"/>
          </p:cNvCxnSpPr>
          <p:nvPr/>
        </p:nvCxnSpPr>
        <p:spPr>
          <a:xfrm flipH="1" rot="10800000">
            <a:off x="5556925" y="2401425"/>
            <a:ext cx="423000" cy="6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Shape 352"/>
          <p:cNvCxnSpPr>
            <a:stCxn id="350" idx="3"/>
            <a:endCxn id="349" idx="1"/>
          </p:cNvCxnSpPr>
          <p:nvPr/>
        </p:nvCxnSpPr>
        <p:spPr>
          <a:xfrm>
            <a:off x="5556925" y="3062925"/>
            <a:ext cx="4086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Shape 353"/>
          <p:cNvCxnSpPr>
            <a:stCxn id="350" idx="3"/>
          </p:cNvCxnSpPr>
          <p:nvPr/>
        </p:nvCxnSpPr>
        <p:spPr>
          <a:xfrm>
            <a:off x="5556925" y="3062925"/>
            <a:ext cx="423000" cy="7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ACM AI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machine learning work?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Pipeline</a:t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418000" y="1955850"/>
            <a:ext cx="2295300" cy="12318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6372075" y="1955850"/>
            <a:ext cx="2295300" cy="12318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395025" y="1955850"/>
            <a:ext cx="2295300" cy="1231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879275" y="2270925"/>
            <a:ext cx="14469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Input data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3723925" y="2270925"/>
            <a:ext cx="14469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Learning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6708125" y="2270925"/>
            <a:ext cx="17166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Interpretation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496150" y="3323175"/>
            <a:ext cx="21390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This can be in the form of a text file, spreadsheet, etc.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6372075" y="3323175"/>
            <a:ext cx="21390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Evaluate your data representation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Gain insight from data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3377875" y="3323175"/>
            <a:ext cx="21390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Represent the data using an algorithm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3" name="Shape 373"/>
          <p:cNvCxnSpPr>
            <a:stCxn id="364" idx="3"/>
            <a:endCxn id="366" idx="1"/>
          </p:cNvCxnSpPr>
          <p:nvPr/>
        </p:nvCxnSpPr>
        <p:spPr>
          <a:xfrm>
            <a:off x="2713300" y="2571750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Shape 374"/>
          <p:cNvCxnSpPr>
            <a:stCxn id="366" idx="3"/>
            <a:endCxn id="365" idx="1"/>
          </p:cNvCxnSpPr>
          <p:nvPr/>
        </p:nvCxnSpPr>
        <p:spPr>
          <a:xfrm>
            <a:off x="5690325" y="2571750"/>
            <a:ext cx="68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more detail...</a:t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536075" y="1615400"/>
            <a:ext cx="1290900" cy="657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Input data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711544" y="1633700"/>
            <a:ext cx="1251900" cy="621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3912548" y="1615550"/>
            <a:ext cx="1336800" cy="657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7334925" y="1633850"/>
            <a:ext cx="1443000" cy="621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Interpretation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2254462" y="1615400"/>
            <a:ext cx="1336800" cy="657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5" name="Shape 385"/>
          <p:cNvCxnSpPr>
            <a:stCxn id="380" idx="3"/>
            <a:endCxn id="384" idx="1"/>
          </p:cNvCxnSpPr>
          <p:nvPr/>
        </p:nvCxnSpPr>
        <p:spPr>
          <a:xfrm>
            <a:off x="1826975" y="1944200"/>
            <a:ext cx="42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Shape 386"/>
          <p:cNvCxnSpPr>
            <a:stCxn id="384" idx="3"/>
            <a:endCxn id="382" idx="1"/>
          </p:cNvCxnSpPr>
          <p:nvPr/>
        </p:nvCxnSpPr>
        <p:spPr>
          <a:xfrm>
            <a:off x="3591262" y="1944200"/>
            <a:ext cx="3213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Shape 387"/>
          <p:cNvCxnSpPr>
            <a:endCxn id="381" idx="1"/>
          </p:cNvCxnSpPr>
          <p:nvPr/>
        </p:nvCxnSpPr>
        <p:spPr>
          <a:xfrm flipH="1" rot="10800000">
            <a:off x="5253444" y="1944200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Shape 388"/>
          <p:cNvCxnSpPr>
            <a:stCxn id="381" idx="3"/>
            <a:endCxn id="383" idx="1"/>
          </p:cNvCxnSpPr>
          <p:nvPr/>
        </p:nvCxnSpPr>
        <p:spPr>
          <a:xfrm>
            <a:off x="6963444" y="1944200"/>
            <a:ext cx="371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Shape 389"/>
          <p:cNvSpPr txBox="1"/>
          <p:nvPr/>
        </p:nvSpPr>
        <p:spPr>
          <a:xfrm>
            <a:off x="969275" y="3440850"/>
            <a:ext cx="3987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464100" y="2430150"/>
            <a:ext cx="14676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Training and testing data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more data we have, the better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Shape 391"/>
          <p:cNvSpPr txBox="1"/>
          <p:nvPr/>
        </p:nvSpPr>
        <p:spPr>
          <a:xfrm>
            <a:off x="7196475" y="2554850"/>
            <a:ext cx="15816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Choosing a new model, introducing more variables, etc.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5553150" y="2494050"/>
            <a:ext cx="15627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Evaluating the model using testing data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3778250" y="2494050"/>
            <a:ext cx="17748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Choosing the </a:t>
            </a: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and representing the data in that form;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Training data is used to develop model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2195150" y="2494050"/>
            <a:ext cx="14676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Scaling data, removing outliers, etc.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464100" y="4127450"/>
            <a:ext cx="568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Function/model</a:t>
            </a: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maps input data (training examples) to outputs (predictions)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Example: y = mx + b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Pipeline Group Activity</a:t>
            </a:r>
            <a:endParaRPr/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311700" y="1468825"/>
            <a:ext cx="8520600" cy="18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 have a bunch of houses, and I want to predict their sizes.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kind of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features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could I use to predict size? (Collecting data)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 could I make my data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quality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better (Preprocessing)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 could I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model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this relationship? (Training)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 could I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evaluate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such a model? (Testing)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Could I have chosen a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different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model? (Improvement</a:t>
            </a:r>
            <a:r>
              <a:rPr lang="en"/>
              <a:t>)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311700" y="3433950"/>
            <a:ext cx="82656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 want to create a model that differentiates between dogs and cats.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What kind of data should be the input?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What would happen if my data had too many dog pictures?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How could you represent output?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2074950" y="2268000"/>
            <a:ext cx="4994100" cy="7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 Exercise to End - Kahoot!</a:t>
            </a: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Meeting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Beginner Track Meeting Next Week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When: </a:t>
            </a: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Friday, April 20th from </a:t>
            </a:r>
            <a:r>
              <a:rPr lang="en" sz="2000">
                <a:solidFill>
                  <a:srgbClr val="434343"/>
                </a:solidFill>
              </a:rPr>
              <a:t>6</a:t>
            </a: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:00 - </a:t>
            </a:r>
            <a:r>
              <a:rPr lang="en" sz="2000">
                <a:solidFill>
                  <a:srgbClr val="434343"/>
                </a:solidFill>
              </a:rPr>
              <a:t>7</a:t>
            </a: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:30 PM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Where: </a:t>
            </a: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Engineering VI - Room 289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Next week, we’ll be going over </a:t>
            </a:r>
            <a:r>
              <a:rPr b="1"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b="1"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Meetings are every </a:t>
            </a:r>
            <a:r>
              <a:rPr b="1"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Friday</a:t>
            </a: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Note the room change!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Advanced</a:t>
            </a:r>
            <a:r>
              <a:rPr lang="en">
                <a:solidFill>
                  <a:srgbClr val="434343"/>
                </a:solidFill>
              </a:rPr>
              <a:t> Track Meeting Next Week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</a:rPr>
              <a:t>When: </a:t>
            </a:r>
            <a:r>
              <a:rPr lang="en" sz="2000">
                <a:solidFill>
                  <a:srgbClr val="434343"/>
                </a:solidFill>
              </a:rPr>
              <a:t>TBD - Check AI @ UCLA FB page for updates</a:t>
            </a:r>
            <a:endParaRPr sz="2000">
              <a:solidFill>
                <a:srgbClr val="434343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</a:rPr>
              <a:t>Where: </a:t>
            </a:r>
            <a:r>
              <a:rPr lang="en" sz="2000">
                <a:solidFill>
                  <a:srgbClr val="434343"/>
                </a:solidFill>
              </a:rPr>
              <a:t>TBD</a:t>
            </a:r>
            <a:endParaRPr sz="2000">
              <a:solidFill>
                <a:srgbClr val="434343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Char char="●"/>
            </a:pPr>
            <a:r>
              <a:rPr lang="en" sz="2000">
                <a:solidFill>
                  <a:srgbClr val="28324A"/>
                </a:solidFill>
              </a:rPr>
              <a:t>If you felt comfortable with the material covered today, feel free to come out to our advanced track workshops. </a:t>
            </a:r>
            <a:endParaRPr sz="2000">
              <a:solidFill>
                <a:srgbClr val="2832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Questions to Ponder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couple of review questions: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</a:rPr>
              <a:t>If you were to use ML, what would be the inputs/outputs for the following problems?</a:t>
            </a:r>
            <a:endParaRPr>
              <a:solidFill>
                <a:srgbClr val="434343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sz="1800">
                <a:solidFill>
                  <a:srgbClr val="434343"/>
                </a:solidFill>
              </a:rPr>
              <a:t>Stock price prediction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sz="1800">
                <a:solidFill>
                  <a:srgbClr val="434343"/>
                </a:solidFill>
              </a:rPr>
              <a:t>Autonomous driving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How do you think learning (in the context of ML) happens? What might get changed in the model?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Look around and see what other types of services/products might likely use machine learning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4344425" y="2045325"/>
            <a:ext cx="3951300" cy="1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sz="1800">
                <a:solidFill>
                  <a:srgbClr val="434343"/>
                </a:solidFill>
              </a:rPr>
              <a:t>Playing an Atari game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sz="1800">
                <a:solidFill>
                  <a:srgbClr val="434343"/>
                </a:solidFill>
              </a:rPr>
              <a:t>Generating art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Get Involved?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 AI Overview</a:t>
            </a:r>
            <a:r>
              <a:rPr lang="en"/>
              <a:t>	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34215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is to develop and foster a community of students who are interested in Machine Learning and Artificial Intelligence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Hold weekly workshops to teach basic concepts of ML through presentations and interactive code examples for people of all backgrounds and skill levels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Joining ACM AI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28324A"/>
                </a:solidFill>
              </a:rPr>
              <a:t>If you’re interested in teaching machine learning, creating content, and seeing what happens behind the scenes, </a:t>
            </a:r>
            <a:r>
              <a:rPr b="1" lang="en" sz="2000">
                <a:solidFill>
                  <a:srgbClr val="28324A"/>
                </a:solidFill>
              </a:rPr>
              <a:t>apply to become an officer</a:t>
            </a:r>
            <a:r>
              <a:rPr lang="en" sz="2000">
                <a:solidFill>
                  <a:srgbClr val="28324A"/>
                </a:solidFill>
              </a:rPr>
              <a:t>!</a:t>
            </a:r>
            <a:endParaRPr sz="2000">
              <a:solidFill>
                <a:srgbClr val="28324A"/>
              </a:solidFill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000"/>
              <a:buChar char="●"/>
            </a:pPr>
            <a:r>
              <a:rPr lang="en" sz="2000">
                <a:solidFill>
                  <a:srgbClr val="28324A"/>
                </a:solidFill>
              </a:rPr>
              <a:t>We’re looking for dedicated and enthusiastic applicants who have a passion for teaching and learning about ML/AI. </a:t>
            </a:r>
            <a:endParaRPr sz="2000">
              <a:solidFill>
                <a:srgbClr val="28324A"/>
              </a:solidFill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000"/>
              <a:buChar char="○"/>
            </a:pPr>
            <a:r>
              <a:rPr lang="en" sz="2000">
                <a:solidFill>
                  <a:srgbClr val="28324A"/>
                </a:solidFill>
              </a:rPr>
              <a:t>Hint: You don’t need to be an expert in machine learning!</a:t>
            </a:r>
            <a:endParaRPr sz="2000">
              <a:solidFill>
                <a:srgbClr val="28324A"/>
              </a:solidFill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000"/>
              <a:buChar char="●"/>
            </a:pPr>
            <a:r>
              <a:rPr lang="en" sz="2000">
                <a:solidFill>
                  <a:srgbClr val="28324A"/>
                </a:solidFill>
              </a:rPr>
              <a:t>Officer applications will be released on </a:t>
            </a:r>
            <a:r>
              <a:rPr b="1" lang="en" sz="2000">
                <a:solidFill>
                  <a:srgbClr val="28324A"/>
                </a:solidFill>
              </a:rPr>
              <a:t>Wednesday, April 18th</a:t>
            </a:r>
            <a:r>
              <a:rPr lang="en" sz="2000">
                <a:solidFill>
                  <a:srgbClr val="28324A"/>
                </a:solidFill>
              </a:rPr>
              <a:t>. Check the AI at UCLA Facebook page that evening!</a:t>
            </a:r>
            <a:endParaRPr sz="2000">
              <a:solidFill>
                <a:srgbClr val="28324A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Events</a:t>
            </a:r>
            <a:endParaRPr/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Graduate student panel Co-hosted by ACM-W and ACM-AI</a:t>
            </a:r>
            <a:endParaRPr sz="20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Interested in pursuing a Masters or PhD in STEM?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Join a panel of Post Graduate students at UCLA to learn how to prepare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Tuesday April 17th, 6-7pm, Engineering VI 289</a:t>
            </a:r>
            <a:endParaRPr sz="1600"/>
          </a:p>
          <a:p>
            <a: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tinyurl.com/ACMGradPanel</a:t>
            </a:r>
            <a:endParaRPr b="1"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Fill Out Our </a:t>
            </a:r>
            <a:r>
              <a:rPr lang="en" u="sng">
                <a:solidFill>
                  <a:schemeClr val="hlink"/>
                </a:solidFill>
                <a:hlinkClick r:id="rId3"/>
              </a:rPr>
              <a:t>Feedback Form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4296975" y="499950"/>
            <a:ext cx="20781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BDF4"/>
                </a:solidFill>
              </a:rPr>
              <a:t>ACM</a:t>
            </a:r>
            <a:r>
              <a:rPr lang="en" sz="3600">
                <a:solidFill>
                  <a:srgbClr val="1EBDF4"/>
                </a:solidFill>
              </a:rPr>
              <a:t> AI</a:t>
            </a:r>
            <a:endParaRPr sz="3600">
              <a:solidFill>
                <a:srgbClr val="1EBDF4"/>
              </a:solidFill>
            </a:endParaRPr>
          </a:p>
        </p:txBody>
      </p:sp>
      <p:pic>
        <p:nvPicPr>
          <p:cNvPr descr="22184695_1512435842171810_1708727627_n.png"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925" y="44325"/>
            <a:ext cx="1729050" cy="17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1275150" y="1991838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Thank you all for coming! See you next week!</a:t>
            </a:r>
            <a:endParaRPr b="1" sz="18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1" name="Shape 461"/>
          <p:cNvSpPr txBox="1"/>
          <p:nvPr/>
        </p:nvSpPr>
        <p:spPr>
          <a:xfrm>
            <a:off x="1275150" y="3098926"/>
            <a:ext cx="65937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Join our </a:t>
            </a:r>
            <a:r>
              <a:rPr lang="en" sz="2000" u="sng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Facebook group</a:t>
            </a:r>
            <a:r>
              <a:rPr lang="en"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" u="sng">
                <a:solidFill>
                  <a:srgbClr val="6611CC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https://www.facebook.com/groups/uclaacmai/</a:t>
            </a:r>
            <a:r>
              <a:rPr lang="en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>
              <a:solidFill>
                <a:srgbClr val="28324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And Advanced Tracks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468825"/>
            <a:ext cx="8520600" cy="3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Workshops in the past were too quick, covered too much, or weren’t engaging enough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were others</a:t>
            </a:r>
            <a:r>
              <a:rPr lang="en"/>
              <a:t> </a:t>
            </a:r>
            <a:r>
              <a:rPr lang="en"/>
              <a:t>who </a:t>
            </a:r>
            <a:r>
              <a:rPr lang="en"/>
              <a:t>were already familiar with the topics being taught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We’ve created two tracks: </a:t>
            </a:r>
            <a:r>
              <a:rPr b="1" lang="en"/>
              <a:t>Beginner </a:t>
            </a:r>
            <a:r>
              <a:rPr lang="en"/>
              <a:t>and Advanced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Beginner track requires </a:t>
            </a:r>
            <a:r>
              <a:rPr b="1" lang="en"/>
              <a:t>no prior knowledge</a:t>
            </a:r>
            <a:r>
              <a:rPr lang="en"/>
              <a:t>. Anyone interested can join!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Track expects knowledge of basic ML concepts and experience with programming in Python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Officers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31037" l="0" r="0" t="11088"/>
          <a:stretch/>
        </p:blipFill>
        <p:spPr>
          <a:xfrm>
            <a:off x="6752606" y="1534150"/>
            <a:ext cx="1856118" cy="188923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54825" y="3564100"/>
            <a:ext cx="1759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Adit Deshpande</a:t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President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4597725" y="3564100"/>
            <a:ext cx="1759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Aaron Philip</a:t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Intern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6800763" y="3564100"/>
            <a:ext cx="1759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Megha Ilango</a:t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Intern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2526275" y="3564100"/>
            <a:ext cx="17598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Parth Ingle</a:t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Officer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25" y="1574225"/>
            <a:ext cx="1906749" cy="188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b="9957" l="25434" r="23430" t="7608"/>
          <a:stretch/>
        </p:blipFill>
        <p:spPr>
          <a:xfrm>
            <a:off x="2526275" y="1574225"/>
            <a:ext cx="1759800" cy="18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3375" y="1555575"/>
            <a:ext cx="1856125" cy="18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online tutorials and courses on machine learning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ML without a community and support system is </a:t>
            </a:r>
            <a:r>
              <a:rPr b="1" lang="en"/>
              <a:t>difficult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>
                <a:solidFill>
                  <a:srgbClr val="1EBDF4"/>
                </a:solidFill>
              </a:rPr>
              <a:t>		</a:t>
            </a:r>
            <a:r>
              <a:rPr b="1" lang="en" sz="3000">
                <a:solidFill>
                  <a:srgbClr val="1EBDF4"/>
                </a:solidFill>
              </a:rPr>
              <a:t>That’s where we come in</a:t>
            </a:r>
            <a:endParaRPr b="1" sz="3000">
              <a:solidFill>
                <a:srgbClr val="1EBDF4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Workshops will allow you to learn from each other as well as from us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Opportunity to learn as well as to </a:t>
            </a:r>
            <a:r>
              <a:rPr b="1" lang="en"/>
              <a:t>ask questions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to know your officers and your peers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Track Schedule</a:t>
            </a:r>
            <a:endParaRPr/>
          </a:p>
        </p:txBody>
      </p:sp>
      <p:graphicFrame>
        <p:nvGraphicFramePr>
          <p:cNvPr id="177" name="Shape 177"/>
          <p:cNvGraphicFramePr/>
          <p:nvPr/>
        </p:nvGraphicFramePr>
        <p:xfrm>
          <a:off x="1261975" y="87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{04E479C8-C7D1-420B-BDE7-B091DC48AA2D}</a:tableStyleId>
              </a:tblPr>
              <a:tblGrid>
                <a:gridCol w="1967975"/>
                <a:gridCol w="4471350"/>
              </a:tblGrid>
              <a:tr h="379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Workshop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79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Introduction to Machine Learning</a:t>
                      </a:r>
                      <a:endParaRPr b="1">
                        <a:solidFill>
                          <a:srgbClr val="CC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79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Introduction to Linear Regression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79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4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Linear Regression Hack Session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79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Introduction to Logistic Regression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79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6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Logistic Regression Hack Session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79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Introduction to Neural Networks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795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8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Neural Networks (cont.)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7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Neural Networks Demonstration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to Know Each Other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392625"/>
            <a:ext cx="85206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Get into groups of 3 - 4 (5 is okay too) 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Spend 1 minute introducing yourself (name, year, comic book villain superpower)</a:t>
            </a:r>
            <a:endParaRPr sz="1800"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825700"/>
            <a:ext cx="85206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Activity</a:t>
            </a:r>
            <a:r>
              <a:rPr lang="en"/>
              <a:t>: Find one thing that </a:t>
            </a:r>
            <a:r>
              <a:rPr i="1" lang="en"/>
              <a:t>everyone</a:t>
            </a:r>
            <a:r>
              <a:rPr lang="en"/>
              <a:t> in your group has in </a:t>
            </a:r>
            <a:r>
              <a:rPr b="1" lang="en"/>
              <a:t>common</a:t>
            </a:r>
            <a:r>
              <a:rPr lang="en"/>
              <a:t>. The trick is that it has to be something that no </a:t>
            </a:r>
            <a:r>
              <a:rPr i="1" lang="en"/>
              <a:t>other</a:t>
            </a:r>
            <a:r>
              <a:rPr lang="en"/>
              <a:t> group would have in common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Ex) “We all like pizza” wouldn’t work because there is likely going to be another group where that is common as well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Hint: Think hobbies, experiences, interests, movies, TV shows ...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